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sldIdLst>
    <p:sldId id="422" r:id="rId2"/>
    <p:sldId id="1194" r:id="rId3"/>
    <p:sldId id="1187" r:id="rId4"/>
    <p:sldId id="1195" r:id="rId5"/>
    <p:sldId id="1196" r:id="rId6"/>
    <p:sldId id="1228" r:id="rId7"/>
    <p:sldId id="1226" r:id="rId8"/>
    <p:sldId id="1229" r:id="rId9"/>
    <p:sldId id="1227" r:id="rId10"/>
    <p:sldId id="1230" r:id="rId11"/>
    <p:sldId id="1231" r:id="rId12"/>
    <p:sldId id="1241" r:id="rId13"/>
    <p:sldId id="1232" r:id="rId14"/>
    <p:sldId id="1197" r:id="rId15"/>
    <p:sldId id="1233" r:id="rId16"/>
    <p:sldId id="1235" r:id="rId17"/>
    <p:sldId id="1234" r:id="rId18"/>
    <p:sldId id="1237" r:id="rId19"/>
    <p:sldId id="1236" r:id="rId20"/>
    <p:sldId id="1238" r:id="rId21"/>
    <p:sldId id="1239" r:id="rId22"/>
    <p:sldId id="1244" r:id="rId23"/>
    <p:sldId id="1242" r:id="rId24"/>
    <p:sldId id="1243" r:id="rId25"/>
    <p:sldId id="1245" r:id="rId26"/>
    <p:sldId id="1240" r:id="rId27"/>
    <p:sldId id="74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3931D1F-3174-4CB2-9A25-011D91E08AA2}">
          <p14:sldIdLst>
            <p14:sldId id="422"/>
            <p14:sldId id="1194"/>
            <p14:sldId id="1187"/>
            <p14:sldId id="1195"/>
            <p14:sldId id="1196"/>
            <p14:sldId id="1228"/>
            <p14:sldId id="1226"/>
            <p14:sldId id="1229"/>
            <p14:sldId id="1227"/>
            <p14:sldId id="1230"/>
            <p14:sldId id="1231"/>
            <p14:sldId id="1241"/>
            <p14:sldId id="1232"/>
            <p14:sldId id="1197"/>
            <p14:sldId id="1233"/>
            <p14:sldId id="1235"/>
            <p14:sldId id="1234"/>
            <p14:sldId id="1237"/>
            <p14:sldId id="1236"/>
            <p14:sldId id="1238"/>
            <p14:sldId id="1239"/>
            <p14:sldId id="1244"/>
            <p14:sldId id="1242"/>
            <p14:sldId id="1243"/>
            <p14:sldId id="1245"/>
            <p14:sldId id="1240"/>
            <p14:sldId id="7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宇 黄" initials="宇" lastIdx="2" clrIdx="0">
    <p:extLst>
      <p:ext uri="{19B8F6BF-5375-455C-9EA6-DF929625EA0E}">
        <p15:presenceInfo xmlns:p15="http://schemas.microsoft.com/office/powerpoint/2012/main" userId="宇 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FF"/>
    <a:srgbClr val="F53E2B"/>
    <a:srgbClr val="CC99FF"/>
    <a:srgbClr val="5F1051"/>
    <a:srgbClr val="F76657"/>
    <a:srgbClr val="FF6D6D"/>
    <a:srgbClr val="F200F2"/>
    <a:srgbClr val="BB0553"/>
    <a:srgbClr val="C1EBFF"/>
    <a:srgbClr val="B4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75" autoAdjust="0"/>
    <p:restoredTop sz="79379" autoAdjust="0"/>
  </p:normalViewPr>
  <p:slideViewPr>
    <p:cSldViewPr snapToGrid="0">
      <p:cViewPr varScale="1">
        <p:scale>
          <a:sx n="80" d="100"/>
          <a:sy n="80" d="100"/>
        </p:scale>
        <p:origin x="789" y="48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-159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1C7D4-4CB6-4CEA-B712-C7C229DBCFE5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BD0AE-A23C-4B71-BCCA-077F02B28D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295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48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建立一个状态图，遍历这个图，枚举每一个状态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112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</a:t>
            </a:r>
            <a:r>
              <a:rPr lang="en-US" altLang="zh-CN" dirty="0"/>
              <a:t>z3</a:t>
            </a:r>
            <a:r>
              <a:rPr lang="zh-CN" altLang="en-US" dirty="0"/>
              <a:t>求解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844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Tlc</a:t>
            </a:r>
            <a:r>
              <a:rPr kumimoji="1" lang="en-US" altLang="zh-CN" dirty="0"/>
              <a:t> </a:t>
            </a:r>
            <a:r>
              <a:rPr kumimoji="1" lang="zh-CN" altLang="en-US" dirty="0"/>
              <a:t>对于这两种是相同的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Apalache</a:t>
            </a:r>
            <a:r>
              <a:rPr kumimoji="1" lang="zh-CN" altLang="en-US" dirty="0"/>
              <a:t>不同，验证</a:t>
            </a:r>
            <a:r>
              <a:rPr kumimoji="1" lang="en-US" altLang="zh-CN" dirty="0"/>
              <a:t>invariant</a:t>
            </a:r>
            <a:r>
              <a:rPr kumimoji="1" lang="zh-CN" altLang="en-US" dirty="0"/>
              <a:t>不需要枚举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401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大多数跟</a:t>
            </a:r>
            <a:r>
              <a:rPr lang="en-US" altLang="zh-CN" dirty="0" err="1"/>
              <a:t>tla</a:t>
            </a:r>
            <a:r>
              <a:rPr lang="zh-CN" altLang="en-US" dirty="0"/>
              <a:t>是一样的，但是有的地方比</a:t>
            </a:r>
            <a:r>
              <a:rPr lang="en-US" altLang="zh-CN" dirty="0" err="1"/>
              <a:t>tla</a:t>
            </a:r>
            <a:r>
              <a:rPr lang="zh-CN" altLang="en-US" dirty="0"/>
              <a:t>更强大，有的又增加了限制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700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需要通过注解的方式添加类型声明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有自动的类型推断系统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577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Constant initializer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523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Progress</a:t>
            </a:r>
            <a:r>
              <a:rPr lang="zh-CN" altLang="en-US" dirty="0"/>
              <a:t>性质在</a:t>
            </a:r>
            <a:r>
              <a:rPr lang="en-US" altLang="zh-CN" dirty="0"/>
              <a:t>TLC</a:t>
            </a:r>
            <a:r>
              <a:rPr lang="zh-CN" altLang="en-US" dirty="0"/>
              <a:t>里无法检查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192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-intermediate</a:t>
            </a:r>
            <a:r>
              <a:rPr lang="zh-CN" altLang="en-US" dirty="0"/>
              <a:t>选项，可以得到中间结果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 err="1"/>
              <a:t>apalache</a:t>
            </a:r>
            <a:r>
              <a:rPr lang="zh-CN" altLang="en-US" dirty="0"/>
              <a:t>生成这样的</a:t>
            </a:r>
            <a:r>
              <a:rPr lang="en-US" altLang="zh-CN" dirty="0"/>
              <a:t>symbolic transition</a:t>
            </a:r>
            <a:r>
              <a:rPr lang="zh-CN" altLang="en-US" dirty="0"/>
              <a:t>需要满足一定的条件，与</a:t>
            </a:r>
            <a:r>
              <a:rPr lang="en-US" altLang="zh-CN" dirty="0"/>
              <a:t>TLC</a:t>
            </a:r>
            <a:r>
              <a:rPr lang="zh-CN" altLang="en-US" dirty="0"/>
              <a:t>会有些不同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15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D5AC7-B5DD-4A7F-9EE1-B1AB4E65DC3B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548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9ED5A-7F97-4FE0-977B-64B3FBEDB3D9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70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5E63-05FA-4B78-8711-4193B0FCECD7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671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391" y="161926"/>
            <a:ext cx="11160000" cy="864000"/>
          </a:xfrm>
        </p:spPr>
        <p:txBody>
          <a:bodyPr anchor="b"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655" y="1278467"/>
            <a:ext cx="11160000" cy="489849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26C9-C1D8-4F4F-AF67-B88D6B962129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46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3B0A1-F5CE-4D5A-810E-86130ABB239D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55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30551-E5FE-432E-B28C-187776BE5064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457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43654-2267-46A9-BF14-12E0229554B6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160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99CA-0D80-4AE2-BE0A-61EE197A8022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938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963EF-2083-428D-B327-DBACCBC38F8A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064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3064-CE56-4502-830A-5172F6C9E850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736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5FE5A-E84D-4678-A2F6-3278FC4C8A60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82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399" y="1278467"/>
            <a:ext cx="11483202" cy="48984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36AD1-DD31-4EED-ABA3-A56CF60B482D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96B62-0E79-44B5-BB83-6AF64255BCD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EE09A4-CE3E-480A-AC66-079689428D15}"/>
              </a:ext>
            </a:extLst>
          </p:cNvPr>
          <p:cNvSpPr/>
          <p:nvPr userDrawn="1"/>
        </p:nvSpPr>
        <p:spPr>
          <a:xfrm>
            <a:off x="0" y="153976"/>
            <a:ext cx="360000" cy="900000"/>
          </a:xfrm>
          <a:prstGeom prst="rect">
            <a:avLst/>
          </a:prstGeom>
          <a:solidFill>
            <a:srgbClr val="5F1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0655" y="135976"/>
            <a:ext cx="11160000" cy="93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3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300" b="1" i="0" kern="1200" baseline="0">
          <a:solidFill>
            <a:srgbClr val="5F1051"/>
          </a:solidFill>
          <a:latin typeface="Verdana" panose="020B0604030504040204" pitchFamily="34" charset="0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rgbClr val="5F105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8D22468-9169-411F-8F93-8ED628A6282D}"/>
              </a:ext>
            </a:extLst>
          </p:cNvPr>
          <p:cNvSpPr/>
          <p:nvPr/>
        </p:nvSpPr>
        <p:spPr>
          <a:xfrm>
            <a:off x="0" y="-42530"/>
            <a:ext cx="12192000" cy="4609214"/>
          </a:xfrm>
          <a:prstGeom prst="rect">
            <a:avLst/>
          </a:prstGeom>
          <a:solidFill>
            <a:srgbClr val="5F1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1051"/>
              </a:solidFill>
            </a:endParaRP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2561185" y="4941168"/>
            <a:ext cx="6858000" cy="14374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 baseline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altLang="zh-CN" sz="2200" b="1" dirty="0" err="1">
                <a:latin typeface="微软雅黑" panose="020B0503020204020204" pitchFamily="34" charset="-122"/>
              </a:rPr>
              <a:t>Xiaosong</a:t>
            </a:r>
            <a:r>
              <a:rPr lang="en-US" altLang="zh-CN" sz="2200" b="1" dirty="0">
                <a:latin typeface="微软雅黑" panose="020B0503020204020204" pitchFamily="34" charset="-122"/>
              </a:rPr>
              <a:t> Gu</a:t>
            </a:r>
            <a:endParaRPr lang="zh-CN" altLang="en-US" sz="2200" b="1" dirty="0">
              <a:latin typeface="微软雅黑" panose="020B0503020204020204" pitchFamily="34" charset="-122"/>
            </a:endParaRPr>
          </a:p>
          <a:p>
            <a:pPr>
              <a:spcAft>
                <a:spcPts val="1200"/>
              </a:spcAft>
            </a:pPr>
            <a:r>
              <a:rPr lang="en-US" altLang="zh-CN" sz="1600" dirty="0">
                <a:ea typeface="黑体" panose="02010609060101010101" pitchFamily="49" charset="-122"/>
              </a:rPr>
              <a:t>2022</a:t>
            </a:r>
            <a:r>
              <a:rPr lang="zh-CN" altLang="en-US" sz="1600" dirty="0">
                <a:ea typeface="黑体" panose="02010609060101010101" pitchFamily="49" charset="-122"/>
              </a:rPr>
              <a:t>年</a:t>
            </a:r>
            <a:r>
              <a:rPr lang="en-US" altLang="zh-CN" sz="1600" dirty="0">
                <a:ea typeface="黑体" panose="02010609060101010101" pitchFamily="49" charset="-122"/>
              </a:rPr>
              <a:t>03</a:t>
            </a:r>
            <a:r>
              <a:rPr lang="zh-CN" altLang="en-US" sz="1600" dirty="0">
                <a:ea typeface="黑体" panose="02010609060101010101" pitchFamily="49" charset="-122"/>
              </a:rPr>
              <a:t>月</a:t>
            </a:r>
            <a:r>
              <a:rPr lang="en-US" altLang="zh-CN" sz="1600" dirty="0">
                <a:ea typeface="黑体" panose="02010609060101010101" pitchFamily="49" charset="-122"/>
              </a:rPr>
              <a:t>31</a:t>
            </a:r>
            <a:r>
              <a:rPr lang="zh-CN" altLang="en-US" sz="1600" dirty="0">
                <a:ea typeface="黑体" panose="02010609060101010101" pitchFamily="49" charset="-122"/>
              </a:rPr>
              <a:t>日</a:t>
            </a:r>
            <a:endParaRPr lang="en-US" altLang="zh-CN" sz="1600" dirty="0">
              <a:ea typeface="黑体" panose="02010609060101010101" pitchFamily="49" charset="-122"/>
            </a:endParaRPr>
          </a:p>
        </p:txBody>
      </p:sp>
      <p:pic>
        <p:nvPicPr>
          <p:cNvPr id="10" name="Picture 6" descr="towe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715" y="5626601"/>
            <a:ext cx="19907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NJU2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36" y="268953"/>
            <a:ext cx="137463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546" y="268953"/>
            <a:ext cx="463798" cy="54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42126" y="1275337"/>
            <a:ext cx="9707747" cy="256171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</a:t>
            </a:r>
            <a:r>
              <a:rPr lang="en-US" altLang="zh-CN" sz="3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Apalache</a:t>
            </a:r>
            <a:b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332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04B65-CE80-0047-92E9-BA6C3184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Experiment Results with Safety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A755BA-0378-D14C-BF28-1DE56FBC6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DF9D-A903-4857-A7CF-5F96B1B45786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CDD90C-206D-2D4D-B10C-0246D0D75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4B0E26-B341-F345-8F74-C70E3884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B99BF2C1-57BD-434D-85BC-55191DB6E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960" y="1473745"/>
            <a:ext cx="8790258" cy="437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90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0DB7DF-EB9C-2C44-BE38-02D93F8CF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Performance Discussion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E61296-3B85-4449-A90D-833EF102E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Two sources of slowdown in </a:t>
            </a:r>
            <a:r>
              <a:rPr kumimoji="1" lang="en-US" altLang="zh-CN" dirty="0" err="1"/>
              <a:t>Apalache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Non-deterministic control </a:t>
            </a:r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1"/>
            <a:r>
              <a:rPr kumimoji="1" lang="en-US" altLang="zh-CN" dirty="0"/>
              <a:t>SMT encoding needs solver tuning</a:t>
            </a:r>
          </a:p>
          <a:p>
            <a:pPr lvl="2"/>
            <a:r>
              <a:rPr kumimoji="1" lang="en-US" altLang="zh-CN" dirty="0"/>
              <a:t>Portfolio of SMT solvers and encodings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05C4DE-492D-C142-928B-A6AA7D176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8811-20D1-4001-973B-DE8636FFC3F7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B11EB1-A0D9-EE49-907A-27BB4E86C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ED7875-4839-DE40-B558-BA8D5CEE6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239AD7-FFB9-B947-8B21-446EAF691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475" y="2292918"/>
            <a:ext cx="4596765" cy="113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51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630D7-70A7-45CB-AF28-49BD37938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Shall I Use </a:t>
            </a:r>
            <a:r>
              <a:rPr lang="en-US" altLang="zh-CN" dirty="0" err="1"/>
              <a:t>Apalache</a:t>
            </a:r>
            <a:r>
              <a:rPr lang="en-US" altLang="zh-CN" dirty="0"/>
              <a:t> or TLC?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72EF7F6-C703-4369-8B56-FD83B2B99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007" y="2623069"/>
            <a:ext cx="11160125" cy="1145507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E501BC-9DD1-48E1-A00B-BE4863EB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EE00A-2A0C-4CED-B706-94A92A855164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D6EA57-C7D1-4C3E-97A8-2E75A0A9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D49B4E-BCAC-4CD1-AA03-1265BBBE4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276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54DB19B-5591-4158-822E-694C28A6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Use </a:t>
            </a:r>
            <a:r>
              <a:rPr lang="en-US" altLang="zh-CN" dirty="0" err="1"/>
              <a:t>Apalache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BD03DD-A09D-4FB8-A34E-8441B64FD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5B48DD-9F75-4EBE-95F4-AA1AD0E5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F50AA7-624D-4876-9285-ECEE14F7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CB63F0-ACCD-4B01-BEBB-A200D114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7085E-B35F-455D-8FBC-21AD8098F56B}" type="datetime1">
              <a:rPr lang="zh-CN" altLang="en-US" smtClean="0"/>
              <a:t>2022/4/1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723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B761F-71DB-4244-B6D6-248FD813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Quicksort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6E62F5-4DB5-4A3C-8561-A0FDBBF0D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479DF9-1C2C-4F7F-97BA-A659F5459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E79241-5740-4E3D-AAB6-6BC430A4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896333C-82F4-44DF-A82C-7AD6E07A8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9C92-3FE4-4C5E-96E4-D77EC984A07F}" type="datetime1">
              <a:rPr lang="zh-CN" altLang="en-US" smtClean="0"/>
              <a:t>2022/4/1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1D7E42-EC88-410B-9A09-F30519033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34" y="1337106"/>
            <a:ext cx="4232201" cy="38001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71E09B-C481-49A2-828F-DEF71886C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147" y="1391924"/>
            <a:ext cx="3945049" cy="37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49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90721B2A-E073-4D51-BB2E-5C33008DD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Quicksort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832A215-9C92-41D8-868A-9884EF41C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655" y="4518837"/>
            <a:ext cx="5837615" cy="1658125"/>
          </a:xfrm>
        </p:spPr>
        <p:txBody>
          <a:bodyPr/>
          <a:lstStyle/>
          <a:p>
            <a:r>
              <a:rPr lang="en-US" altLang="zh-CN" dirty="0"/>
              <a:t>More powerful assignment to constants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BE8A92-B36D-4045-8739-53BDF16E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6933-2BE6-4E53-8EF2-A76499E933E4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873CB1-50BF-AF48-A1FA-255C15942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9E32E6-300E-8D4E-B5C4-318FE38E2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3ED72B7-A5A5-42EA-ACD5-CE66FBF87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82" y="1929515"/>
            <a:ext cx="6177610" cy="15739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9C1A679-1A9E-4F6A-AE67-9CA86680F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008" y="1981926"/>
            <a:ext cx="4984933" cy="379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90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90721B2A-E073-4D51-BB2E-5C33008DD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Quicksort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832A215-9C92-41D8-868A-9884EF41C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655" y="4518837"/>
            <a:ext cx="11160000" cy="1658125"/>
          </a:xfrm>
        </p:spPr>
        <p:txBody>
          <a:bodyPr/>
          <a:lstStyle/>
          <a:p>
            <a:r>
              <a:rPr lang="en-US" altLang="zh-CN" dirty="0"/>
              <a:t>Checking more properties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BE8A92-B36D-4045-8739-53BDF16E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5A4B1-8DCD-401C-A898-8A4E34394BE2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873CB1-50BF-AF48-A1FA-255C15942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9E32E6-300E-8D4E-B5C4-318FE38E2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1C9ED0-988D-4435-9F2A-5F80CD731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30" y="1790128"/>
            <a:ext cx="5100371" cy="19645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9F0E42-E8F3-4C20-A9F0-5D07232F07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6"/>
          <a:stretch/>
        </p:blipFill>
        <p:spPr>
          <a:xfrm>
            <a:off x="5471472" y="1720896"/>
            <a:ext cx="6420598" cy="16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55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2B467-F3E2-4F05-BE7B-9DD7A8611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Checking Quicksort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EAD9D1-BCCC-43C3-A366-B621D7D9F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3B27-DD6B-4387-8030-8D8D5415CC89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9F33AA-3623-4C03-B01E-DE695B7A9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6E67B8-E8A8-4391-B902-849E8733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D413F6B7-23B9-495F-96C5-F1A62BC0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065" y="5491716"/>
            <a:ext cx="10973590" cy="68524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E153537-33DC-4305-9460-2B06A3664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636" y="1834117"/>
            <a:ext cx="10208164" cy="282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83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2B467-F3E2-4F05-BE7B-9DD7A8611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Checking Quicksort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EAD9D1-BCCC-43C3-A366-B621D7D9F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F960-7519-436B-A223-065E85E3261C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9F33AA-3623-4C03-B01E-DE695B7A9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6E67B8-E8A8-4391-B902-849E8733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D413F6B7-23B9-495F-96C5-F1A62BC0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655" y="1355651"/>
            <a:ext cx="11160000" cy="4821311"/>
          </a:xfrm>
        </p:spPr>
        <p:txBody>
          <a:bodyPr/>
          <a:lstStyle/>
          <a:p>
            <a:r>
              <a:rPr lang="en-US" altLang="zh-CN" dirty="0"/>
              <a:t>Bounded model checking is incomplete</a:t>
            </a:r>
          </a:p>
          <a:p>
            <a:pPr lvl="1"/>
            <a:r>
              <a:rPr lang="en-US" altLang="zh-CN" dirty="0"/>
              <a:t>If a bug needs a long execution to get revealed, bounded model checking may miss it</a:t>
            </a:r>
          </a:p>
          <a:p>
            <a:r>
              <a:rPr lang="en-US" altLang="zh-CN" dirty="0"/>
              <a:t>Checking an inductive invariant</a:t>
            </a:r>
          </a:p>
          <a:p>
            <a:pPr lvl="1"/>
            <a:r>
              <a:rPr lang="en-US" altLang="zh-CN" dirty="0" err="1"/>
              <a:t>IndInit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 err="1"/>
              <a:t>IndNext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 err="1"/>
              <a:t>IndProp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8F1DCD-CA02-44D7-87EB-3F0D95938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54" y="3546869"/>
            <a:ext cx="8534400" cy="4388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696F81-54EB-445E-972C-11CC8984F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155" y="4642022"/>
            <a:ext cx="8534400" cy="3656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140A66-2402-4F90-AF3F-58B6C9266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5726603"/>
            <a:ext cx="8562754" cy="45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03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D9005-379A-475E-92B1-ADA34391D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Checking Quicksort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8C90AB-A18C-4400-B859-74F4CB3F4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6243B-3C80-4B88-BAB9-4CAB566B1538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2B1F1A-A1EA-42B0-8C2A-364CA546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3641F6-B79C-4655-AADE-8F4AC151F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59FB6E-BBF5-4AE6-81A8-10CBEA7B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4" y="1205314"/>
            <a:ext cx="9436395" cy="5203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58B277-F168-4553-84C8-2421263D4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34" y="1830640"/>
            <a:ext cx="5040021" cy="40481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A47D98-017F-4AAB-A605-B6CAD059B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742" y="1830640"/>
            <a:ext cx="4152987" cy="398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7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0DABC8-F5C8-4569-81E9-BCB19D57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D5BF11-F759-4649-AAFC-38C08CA89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is </a:t>
            </a:r>
            <a:r>
              <a:rPr lang="en-US" altLang="zh-CN" dirty="0" err="1"/>
              <a:t>Apalache</a:t>
            </a:r>
            <a:endParaRPr lang="en-US" altLang="zh-CN" dirty="0"/>
          </a:p>
          <a:p>
            <a:r>
              <a:rPr lang="en-US" altLang="zh-CN" dirty="0" err="1"/>
              <a:t>Apalache</a:t>
            </a:r>
            <a:r>
              <a:rPr lang="en-US" altLang="zh-CN" dirty="0"/>
              <a:t> vs. TLC</a:t>
            </a:r>
          </a:p>
          <a:p>
            <a:r>
              <a:rPr lang="en-US" altLang="zh-CN" dirty="0"/>
              <a:t>How to Use </a:t>
            </a:r>
            <a:r>
              <a:rPr lang="en-US" altLang="zh-CN" dirty="0" err="1"/>
              <a:t>Apalache</a:t>
            </a:r>
            <a:endParaRPr lang="en-US" altLang="zh-CN" dirty="0"/>
          </a:p>
          <a:p>
            <a:r>
              <a:rPr lang="en-US" altLang="zh-CN" dirty="0"/>
              <a:t>Some Rules for </a:t>
            </a:r>
            <a:r>
              <a:rPr lang="en-US" altLang="zh-CN" dirty="0" err="1"/>
              <a:t>Apalache</a:t>
            </a:r>
            <a:r>
              <a:rPr lang="en-US" altLang="zh-CN" dirty="0"/>
              <a:t> Assignment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0EC3FA-65CC-4CCC-A51E-F37BA30D9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F0B078-8237-42C2-9967-91240B8E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42A5D53-D74D-4F3A-B666-B7C2F8629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9BAA0-185D-4F9D-A724-5909D9AB8F1F}" type="datetime1">
              <a:rPr lang="zh-CN" altLang="en-US" smtClean="0"/>
              <a:t>2022/4/1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231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2D78A-906D-4B75-A7FF-FC0F9F63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Checking Quicksort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4FB870-322F-4825-841E-4987F665F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78C8-5662-4B96-8E4A-FDDC7844AC3A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EE392A-07C7-4480-BAEB-1F2B2AB0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52304F-C608-4BD0-9541-41CDA23E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1A0B1D-8C5B-41B8-8A2E-8ED6A2479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36" y="1456661"/>
            <a:ext cx="10512056" cy="14506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A4B071-803C-4FE2-AA63-8CF94607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6" y="4009080"/>
            <a:ext cx="10512056" cy="139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17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2D78A-906D-4B75-A7FF-FC0F9F63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Checking Quicksort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4FB870-322F-4825-841E-4987F665F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FDAF-68A2-4DB6-A42A-E61DA4D3EA3E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EE392A-07C7-4480-BAEB-1F2B2AB0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52304F-C608-4BD0-9541-41CDA23E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CD87734-29C6-47B4-98EA-A16E8D5D6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558" y="1025926"/>
            <a:ext cx="4745665" cy="50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23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7B57EE64-146A-45AA-8AC0-E6CBAB14C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 Rules for </a:t>
            </a:r>
            <a:r>
              <a:rPr lang="en-US" altLang="zh-CN" dirty="0" err="1"/>
              <a:t>Apalache</a:t>
            </a:r>
            <a:r>
              <a:rPr lang="en-US" altLang="zh-CN" dirty="0"/>
              <a:t> Assignment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9D515ABF-9455-41D9-9905-08D421528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1CAC07-5C50-4A85-8F67-EB244BEF2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26C9-C1D8-4F4F-AF67-B88D6B962129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F38CBC-1E3F-4EFB-B481-B8244B3D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Apalache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47126D-6D77-410F-8226-AC1E1ABC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312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33AF23-30C4-4248-837A-67779036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Assignments and Symbolic Transitions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A163CCF-8FA3-4C06-8614-B88C7D5022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09_OutTransition.tla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 err="1"/>
                  <a:t>Apalache</a:t>
                </a:r>
                <a:r>
                  <a:rPr lang="en-US" altLang="zh-CN" dirty="0"/>
                  <a:t> splits action operators into transition predicates of the form(e.g.,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∨⋯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</a:p>
              <a:p>
                <a:pPr lvl="1"/>
                <a:r>
                  <a:rPr lang="en-US" altLang="zh-CN" dirty="0"/>
                  <a:t>For every variable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 declared 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𝑉𝐴𝑅𝐼𝐴𝐵𝐿𝐸</m:t>
                    </m:r>
                  </m:oMath>
                </a14:m>
                <a:r>
                  <a:rPr lang="en-US" altLang="zh-CN" dirty="0"/>
                  <a:t>, there is exactly one assignment of the 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CN" dirty="0"/>
                  <a:t> in every transition predicate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A163CCF-8FA3-4C06-8614-B88C7D5022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92" t="-2615" r="-1638" b="-8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8A3C18-96F2-46C4-B4AD-C30ABCF97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52367-55E5-4E6A-BB6B-037B41E40655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D488C3-7B5D-4B18-A27F-1AC9CF5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Apalache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CCC820-60EA-41F6-B038-4CF0967F2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4984CF-8EB5-4DA1-9F99-99AF35C20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037" y="1892504"/>
            <a:ext cx="8199474" cy="230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30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F6B48471-D799-4BA8-90DC-399A3AB5013F}"/>
              </a:ext>
            </a:extLst>
          </p:cNvPr>
          <p:cNvSpPr/>
          <p:nvPr/>
        </p:nvSpPr>
        <p:spPr>
          <a:xfrm>
            <a:off x="2407011" y="5345834"/>
            <a:ext cx="7325979" cy="454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42F0CF4-F766-4C02-840A-6A407E07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Explicit Enumeration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119D16-99BC-4854-925D-21C87E563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26C9-C1D8-4F4F-AF67-B88D6B962129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FEBFD8-9F94-43F7-AFB4-DFA63C592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Apalache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66C2EE-3B04-4F86-8BD4-A168FD47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24</a:t>
            </a:fld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3A43BC6-9FBC-410D-A616-006457FB3365}"/>
              </a:ext>
            </a:extLst>
          </p:cNvPr>
          <p:cNvGrpSpPr/>
          <p:nvPr/>
        </p:nvGrpSpPr>
        <p:grpSpPr>
          <a:xfrm>
            <a:off x="690776" y="2271510"/>
            <a:ext cx="10206061" cy="2224384"/>
            <a:chOff x="751312" y="3697767"/>
            <a:chExt cx="10206061" cy="222438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2342261-21A5-4618-BB55-3F9994B6B4F8}"/>
                </a:ext>
              </a:extLst>
            </p:cNvPr>
            <p:cNvGrpSpPr/>
            <p:nvPr/>
          </p:nvGrpSpPr>
          <p:grpSpPr>
            <a:xfrm>
              <a:off x="751312" y="3877155"/>
              <a:ext cx="8981678" cy="2044996"/>
              <a:chOff x="421667" y="2505637"/>
              <a:chExt cx="10525125" cy="2209800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6743F54F-E439-4F89-BF16-5EC53F7B9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1667" y="2505637"/>
                <a:ext cx="10525125" cy="2209800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57F56D9-9C5C-414F-A669-5E9320703DF0}"/>
                  </a:ext>
                </a:extLst>
              </p:cNvPr>
              <p:cNvSpPr/>
              <p:nvPr/>
            </p:nvSpPr>
            <p:spPr>
              <a:xfrm>
                <a:off x="2361888" y="4098010"/>
                <a:ext cx="8584904" cy="4906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B82A840-B1FF-4870-A147-6DE584997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9998" y="3697767"/>
              <a:ext cx="5667375" cy="2057400"/>
            </a:xfrm>
            <a:prstGeom prst="rect">
              <a:avLst/>
            </a:prstGeom>
          </p:spPr>
        </p:pic>
      </p:grp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30DE63FE-2FE0-47C9-8B9D-FF7E00010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07" y="5199321"/>
            <a:ext cx="11319148" cy="977641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3234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072DC5-F2CE-4919-84ED-796077B3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Balace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2FD66A-7E19-4969-B464-D2B7F15EC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655" y="4109484"/>
            <a:ext cx="11160000" cy="2067478"/>
          </a:xfrm>
        </p:spPr>
        <p:txBody>
          <a:bodyPr/>
          <a:lstStyle/>
          <a:p>
            <a:r>
              <a:rPr lang="en-US" altLang="zh-CN" dirty="0"/>
              <a:t>In or-operator, all assignments must have assignments for the same set of variables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616F20-4048-43D3-9CF3-B73373E7A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26C9-C1D8-4F4F-AF67-B88D6B962129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429AA9-01DC-42CD-B24D-2C1B0ED1B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Apalache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234068-F69E-49E0-8D8D-DE3CF6AE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2F55C2-5D48-495C-9992-29042637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60" y="1996205"/>
            <a:ext cx="32194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45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047A9-2BED-4F7F-B774-F3FF457A1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 Topics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D345DB-5FA3-419F-B05D-7B90D2530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More rules for assignment</a:t>
            </a:r>
          </a:p>
          <a:p>
            <a:r>
              <a:rPr lang="en-US" altLang="zh-CN" dirty="0"/>
              <a:t>Module </a:t>
            </a:r>
          </a:p>
          <a:p>
            <a:r>
              <a:rPr lang="en-US" altLang="zh-CN" dirty="0"/>
              <a:t>Configuration files</a:t>
            </a:r>
          </a:p>
          <a:p>
            <a:r>
              <a:rPr lang="en-US" altLang="zh-CN" dirty="0"/>
              <a:t>Profiling</a:t>
            </a:r>
          </a:p>
          <a:p>
            <a:r>
              <a:rPr lang="en-US" altLang="zh-CN" dirty="0"/>
              <a:t>Known issues</a:t>
            </a:r>
          </a:p>
          <a:p>
            <a:r>
              <a:rPr lang="en-US" altLang="zh-CN" dirty="0"/>
              <a:t>File tuning</a:t>
            </a:r>
          </a:p>
          <a:p>
            <a:r>
              <a:rPr lang="en-US" altLang="zh-CN" dirty="0"/>
              <a:t>…</a:t>
            </a:r>
          </a:p>
          <a:p>
            <a:endParaRPr lang="en-US" altLang="zh-CN" dirty="0"/>
          </a:p>
          <a:p>
            <a:r>
              <a:rPr lang="en-US" altLang="zh-CN" dirty="0"/>
              <a:t>Refer to https://apalache.informal.systems/</a:t>
            </a:r>
          </a:p>
          <a:p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AF2FCB-ECB6-4C64-BF41-967357CC6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2548B-F185-4A75-B7DD-84792D8A18E9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427C79-4B21-46FE-9334-1A53DC621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414972-F4BB-4ABC-A9B2-A3E1AA50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787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B83EC2-82FA-4C92-A14A-8D2F0A39A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FA1FBAE2-511B-48E8-888B-4FB4DAB8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C6DAE04F-CB28-45D1-8EC5-E929E301AE62}"/>
              </a:ext>
            </a:extLst>
          </p:cNvPr>
          <p:cNvSpPr txBox="1">
            <a:spLocks/>
          </p:cNvSpPr>
          <p:nvPr/>
        </p:nvSpPr>
        <p:spPr>
          <a:xfrm>
            <a:off x="3528972" y="2000043"/>
            <a:ext cx="5155205" cy="26204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00" b="1" kern="1200" baseline="0">
                <a:solidFill>
                  <a:schemeClr val="bg1"/>
                </a:solidFill>
                <a:latin typeface="Verdana" panose="020B0604030504040204" pitchFamily="34" charset="0"/>
                <a:ea typeface="黑体" panose="02010609060101010101" pitchFamily="49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5400" dirty="0">
                <a:solidFill>
                  <a:srgbClr val="5F1051"/>
                </a:solidFill>
                <a:latin typeface="Lucida Calligraphy" panose="03010101010101010101" pitchFamily="66" charset="0"/>
                <a:ea typeface="幼圆" panose="02010509060101010101" pitchFamily="49" charset="-122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17B643F-5DD6-42D0-B36F-8CCFEE15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951FE1-232A-4BDE-845E-A67A4B904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087B2-5714-4053-8769-292A4FEF5AA5}" type="datetime1">
              <a:rPr lang="zh-CN" altLang="en-US" smtClean="0"/>
              <a:t>2022/4/1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13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54DB19B-5591-4158-822E-694C28A6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BD03DD-A09D-4FB8-A34E-8441B64FD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5B48DD-9F75-4EBE-95F4-AA1AD0E5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F50AA7-624D-4876-9285-ECEE14F7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CB63F0-ACCD-4B01-BEBB-A200D114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8F7D2-7B67-4C44-9B58-D9F10056BF90}" type="datetime1">
              <a:rPr lang="zh-CN" altLang="en-US" smtClean="0"/>
              <a:t>2022/4/1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051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CC55A2E-5B70-4F80-9AE6-A2403024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What is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C43B5819-9560-4D8D-A91D-1CB435BAD6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Model checking</a:t>
                </a:r>
              </a:p>
              <a:p>
                <a:pPr lvl="1"/>
                <a:r>
                  <a:rPr lang="en-US" altLang="zh-CN" dirty="0"/>
                  <a:t>Enumerative model checking</a:t>
                </a:r>
              </a:p>
              <a:p>
                <a:pPr lvl="1"/>
                <a:r>
                  <a:rPr lang="en-US" altLang="zh-CN" dirty="0"/>
                  <a:t>Symbolic model checking</a:t>
                </a:r>
              </a:p>
              <a:p>
                <a:r>
                  <a:rPr lang="en-US" altLang="zh-CN" dirty="0"/>
                  <a:t>Difference: state representation</a:t>
                </a:r>
              </a:p>
              <a:p>
                <a:pPr lvl="1"/>
                <a:r>
                  <a:rPr lang="en-US" altLang="zh-CN" dirty="0"/>
                  <a:t>Enumerative: individual state</a:t>
                </a:r>
              </a:p>
              <a:p>
                <a:pPr lvl="2"/>
                <a:r>
                  <a:rPr lang="en-US" altLang="zh-CN" dirty="0"/>
                  <a:t>E.g. 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=2]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Symbolic: set of states</a:t>
                </a:r>
              </a:p>
              <a:p>
                <a:pPr lvl="2"/>
                <a:r>
                  <a:rPr lang="en-US" altLang="zh-CN" dirty="0"/>
                  <a:t>E.g.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≤5, 7≤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≤20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TLC: enumerative model checker for TLA+</a:t>
                </a:r>
              </a:p>
              <a:p>
                <a:pPr lvl="1"/>
                <a:r>
                  <a:rPr lang="en-US" altLang="zh-CN" dirty="0"/>
                  <a:t>State-explosion</a:t>
                </a:r>
              </a:p>
              <a:p>
                <a:r>
                  <a:rPr lang="en-US" altLang="zh-CN" dirty="0" err="1"/>
                  <a:t>Apalache</a:t>
                </a:r>
                <a:r>
                  <a:rPr lang="en-US" altLang="zh-CN" dirty="0"/>
                  <a:t>: symbolic model checker for TLA+</a:t>
                </a:r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C43B5819-9560-4D8D-A91D-1CB435BAD6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92" t="-2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6CFF93-4EAC-4B0A-B8A6-0F1C9A838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9FDBF7-90BC-4DFD-9CA3-0069F32B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9ABE82F-8FF6-49E8-807C-EBA26EF7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3231-CD3A-41F1-913E-2EE8439B18B7}" type="datetime1">
              <a:rPr lang="zh-CN" altLang="en-US" smtClean="0"/>
              <a:t>2022/4/1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13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59B01D-D063-4A66-A32E-28F764C81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Apalache</a:t>
            </a:r>
            <a:r>
              <a:rPr lang="en-US" altLang="zh-CN" dirty="0"/>
              <a:t> Workflow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61363E-F183-42C6-8154-8E3B606CC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655" y="4410634"/>
            <a:ext cx="11160000" cy="1766327"/>
          </a:xfrm>
        </p:spPr>
        <p:txBody>
          <a:bodyPr/>
          <a:lstStyle/>
          <a:p>
            <a:r>
              <a:rPr lang="en-US" altLang="zh-CN" dirty="0"/>
              <a:t>Symbolic transitions: find all assignments</a:t>
            </a:r>
          </a:p>
          <a:p>
            <a:r>
              <a:rPr lang="en-US" altLang="zh-CN" dirty="0"/>
              <a:t>Types: add type to variables</a:t>
            </a:r>
          </a:p>
          <a:p>
            <a:r>
              <a:rPr lang="en-US" altLang="zh-CN" dirty="0"/>
              <a:t>Reduction rules: produce </a:t>
            </a:r>
            <a:r>
              <a:rPr lang="en" altLang="zh-CN" dirty="0"/>
              <a:t>quantifier-free SMT formulas</a:t>
            </a:r>
          </a:p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33828-D601-4C2B-A2B1-6643BFAF8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3F636A-A733-4FCE-8388-EEC0DD183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FBAA26F-9ADE-4D2C-8D25-340EBD6CB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AB3E2-1934-4D95-B449-EAD6394AF626}" type="datetime1">
              <a:rPr lang="zh-CN" altLang="en-US" smtClean="0"/>
              <a:t>2022/4/1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A48276-498A-6146-8E08-B7910E7C8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4554"/>
            <a:ext cx="10618694" cy="1323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F97A56-132B-2049-B893-B18AEB691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19" y="2909838"/>
            <a:ext cx="10928324" cy="5016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6ADFEEF-F3D9-804D-8CD1-0999EB4E6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3551585"/>
            <a:ext cx="6931212" cy="71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6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54DB19B-5591-4158-822E-694C28A6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Apalache</a:t>
            </a:r>
            <a:r>
              <a:rPr lang="en-US" altLang="zh-CN" dirty="0"/>
              <a:t> vs. TLC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BD03DD-A09D-4FB8-A34E-8441B64FD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5B48DD-9F75-4EBE-95F4-AA1AD0E5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F50AA7-624D-4876-9285-ECEE14F7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CB63F0-ACCD-4B01-BEBB-A200D114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2EB-2EC1-4F44-9C34-ABD07A78B5E7}" type="datetime1">
              <a:rPr lang="zh-CN" altLang="en-US" smtClean="0"/>
              <a:t>2022/4/1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378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9A549-63D0-784F-9B5B-03891C1E9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Apalache</a:t>
            </a:r>
            <a:r>
              <a:rPr kumimoji="1" lang="en-US" altLang="zh-CN" dirty="0"/>
              <a:t> vs. TLC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C3B850C-530A-594B-9CCF-7ED29C36AD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Properties to verify</a:t>
                </a:r>
              </a:p>
              <a:p>
                <a:pPr lvl="1"/>
                <a:r>
                  <a:rPr kumimoji="1" lang="en-US" altLang="zh-CN" dirty="0"/>
                  <a:t>Inductive invariants</a:t>
                </a:r>
              </a:p>
              <a:p>
                <a:pPr lvl="1"/>
                <a:r>
                  <a:rPr kumimoji="1" lang="en-US" altLang="zh-CN" dirty="0"/>
                  <a:t>Safety</a:t>
                </a:r>
              </a:p>
              <a:p>
                <a:r>
                  <a:rPr kumimoji="1" lang="en-US" altLang="zh-CN" dirty="0"/>
                  <a:t>Inductive invariants</a:t>
                </a:r>
              </a:p>
              <a:p>
                <a:pPr lvl="1"/>
                <a:r>
                  <a:rPr kumimoji="1" lang="en-US" altLang="zh-CN" dirty="0" err="1"/>
                  <a:t>Apalache</a:t>
                </a:r>
                <a:r>
                  <a:rPr kumimoji="1" lang="en-US" altLang="zh-CN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𝐼𝑛𝑖𝑡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𝐼𝑛𝑣</m:t>
                    </m:r>
                    <m:r>
                      <a:rPr kumimoji="1"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𝑁𝑒𝑥𝑡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𝐼𝑛𝑣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𝐼𝑛𝑣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TLC: enumerate states</a:t>
                </a:r>
              </a:p>
              <a:p>
                <a:r>
                  <a:rPr kumimoji="1" lang="en-US" altLang="zh-CN" dirty="0"/>
                  <a:t>Safety</a:t>
                </a:r>
              </a:p>
              <a:p>
                <a:pPr lvl="1"/>
                <a:r>
                  <a:rPr kumimoji="1" lang="en-US" altLang="zh-CN" dirty="0" err="1"/>
                  <a:t>Apalache</a:t>
                </a:r>
                <a:r>
                  <a:rPr kumimoji="1" lang="en-US" altLang="zh-CN" dirty="0"/>
                  <a:t>: enumerate states</a:t>
                </a:r>
              </a:p>
              <a:p>
                <a:pPr lvl="1"/>
                <a:r>
                  <a:rPr kumimoji="1" lang="en-US" altLang="zh-CN" dirty="0"/>
                  <a:t>TLC: enumerate states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C3B850C-530A-594B-9CCF-7ED29C36AD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92" t="-2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681DB6-3BC4-DF40-A32F-A1D7CC47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87315-4EB1-4D9A-A49F-E34ECCF69259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F7DBF9-B8C5-4E49-AA50-C09C52204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735C80-F510-984F-A6E6-51EF5FF8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050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EE8B9-C005-8240-B95D-0AA3C81C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Experiment Results with Inductive Invariants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7962F4C-7C55-5949-A470-A6C2E425A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746" y="1241625"/>
            <a:ext cx="6304832" cy="4899025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F975D9-92A7-344B-9642-AA6DFA39D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0D83-68A3-4A01-A5F5-AB12CBC36168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AFA9C8-6028-E846-975A-5DD1DB575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53AF2C-557F-5E49-AD1C-7925251E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525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04B65-CE80-0047-92E9-BA6C3184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Experiment Results with Safety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A2D4BB8-EE12-8340-981C-CB7B15EBB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6574" y="1312745"/>
            <a:ext cx="7598852" cy="4899025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A755BA-0378-D14C-BF28-1DE56FBC6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74454-3117-44C1-B16C-83FB08F2E282}" type="datetime1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CDD90C-206D-2D4D-B10C-0246D0D75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Introduction to </a:t>
            </a:r>
            <a:r>
              <a:rPr lang="en-US" altLang="zh-CN" dirty="0" err="1"/>
              <a:t>Apalache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4B0E26-B341-F345-8F74-C70E3884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342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Verdana"/>
        <a:ea typeface="黑体"/>
        <a:cs typeface=""/>
      </a:majorFont>
      <a:minorFont>
        <a:latin typeface="Calibri"/>
        <a:ea typeface="黑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48837</TotalTime>
  <Words>610</Words>
  <Application>Microsoft Office PowerPoint</Application>
  <PresentationFormat>宽屏</PresentationFormat>
  <Paragraphs>197</Paragraphs>
  <Slides>27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微软雅黑</vt:lpstr>
      <vt:lpstr>Arial</vt:lpstr>
      <vt:lpstr>Calibri</vt:lpstr>
      <vt:lpstr>Cambria Math</vt:lpstr>
      <vt:lpstr>Lucida Calligraphy</vt:lpstr>
      <vt:lpstr>Verdana</vt:lpstr>
      <vt:lpstr>Office 主题</vt:lpstr>
      <vt:lpstr>Introduction to Apalache </vt:lpstr>
      <vt:lpstr>Contents</vt:lpstr>
      <vt:lpstr>What is Apalache</vt:lpstr>
      <vt:lpstr>What is Apalache</vt:lpstr>
      <vt:lpstr>Apalache Workflow</vt:lpstr>
      <vt:lpstr>Apalache vs. TLC</vt:lpstr>
      <vt:lpstr>Apalache vs. TLC</vt:lpstr>
      <vt:lpstr>Experiment Results with Inductive Invariants</vt:lpstr>
      <vt:lpstr>Experiment Results with Safety</vt:lpstr>
      <vt:lpstr>Experiment Results with Safety</vt:lpstr>
      <vt:lpstr>Performance Discussion</vt:lpstr>
      <vt:lpstr>Shall I Use Apalache or TLC?</vt:lpstr>
      <vt:lpstr>How to Use Apalache </vt:lpstr>
      <vt:lpstr>Example: Quicksort</vt:lpstr>
      <vt:lpstr>Example: Quicksort</vt:lpstr>
      <vt:lpstr>Example: Quicksort</vt:lpstr>
      <vt:lpstr>Checking Quicksort</vt:lpstr>
      <vt:lpstr>Checking Quicksort</vt:lpstr>
      <vt:lpstr>Checking Quicksort</vt:lpstr>
      <vt:lpstr>Checking Quicksort</vt:lpstr>
      <vt:lpstr>Checking Quicksort</vt:lpstr>
      <vt:lpstr>Some Rules for Apalache Assignment</vt:lpstr>
      <vt:lpstr>Assignments and Symbolic Transitions</vt:lpstr>
      <vt:lpstr>Explicit Enumeration</vt:lpstr>
      <vt:lpstr>Balace</vt:lpstr>
      <vt:lpstr>More Topics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alg</dc:creator>
  <cp:lastModifiedBy>谷 晓松</cp:lastModifiedBy>
  <cp:revision>3419</cp:revision>
  <cp:lastPrinted>2018-05-08T02:54:17Z</cp:lastPrinted>
  <dcterms:created xsi:type="dcterms:W3CDTF">2016-12-20T12:13:37Z</dcterms:created>
  <dcterms:modified xsi:type="dcterms:W3CDTF">2022-04-01T05:48:21Z</dcterms:modified>
</cp:coreProperties>
</file>